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2" r:id="rId2"/>
    <p:sldId id="279" r:id="rId3"/>
    <p:sldId id="293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2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2FB"/>
    <a:srgbClr val="EEF2FB"/>
    <a:srgbClr val="1747ED"/>
    <a:srgbClr val="FF63C1"/>
    <a:srgbClr val="FF9852"/>
    <a:srgbClr val="773695"/>
    <a:srgbClr val="38A3C6"/>
    <a:srgbClr val="F11045"/>
    <a:srgbClr val="DEA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1" autoAdjust="0"/>
    <p:restoredTop sz="94673"/>
  </p:normalViewPr>
  <p:slideViewPr>
    <p:cSldViewPr snapToGrid="0">
      <p:cViewPr varScale="1">
        <p:scale>
          <a:sx n="90" d="100"/>
          <a:sy n="90" d="100"/>
        </p:scale>
        <p:origin x="2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468BD-0339-447D-90CD-2C51BA2FE01A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C022D-C1C0-400A-98C6-86EFEC05C5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7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C022D-C1C0-400A-98C6-86EFEC05C5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9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67FD6-47DA-4F82-8231-2AE12A6E7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0856AE-5478-4B15-ADDD-39DAA4F40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2A7B6C-3DC2-42DD-9063-48CBC7BE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4AE89-9FD2-4CE1-A001-32DA88FA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6DFFD-ECAA-4B76-8E14-FDAB63DF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10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F4804-60A0-495A-A8A2-C87A33F8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CB175A-4895-4AAE-A284-C9F329A31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3BE324-DED9-419E-8C64-B26FDFFE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08CDB-1BA6-47F4-9EBB-DAD83052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A017B9-37D3-468A-8B4B-C410DAFF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7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77CA34-4C6E-46B9-B60C-69BA3C238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861DB1-6872-4CCD-9531-4AA065156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F588D-5A26-4F55-9C37-C80BCB18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537576-E6B8-4E37-BA62-DC3F046F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8DF087-82A0-40BA-A0D7-D6CF1867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21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3F245-2AD9-4EE2-9155-116B8B0A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72885-BEC3-47BE-8346-B872A441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0C5DC-C526-4CDC-88A0-97FD1F21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12BF99-D706-446D-A107-43328943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4939A-7A25-43A3-B125-E2B2907F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5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31A05-F9D9-4BF2-9C4A-72CF4F28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43C2FB-43A2-4B83-9085-CB8E0C74A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3C60A-C2B0-4105-8DAC-66DCD1BC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BF049-0F56-441D-908E-C4BD5999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0A489-D242-491E-A034-E420DFFD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54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C9DC6-D62D-40A8-A267-40507C07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54CE4-B73C-4D0D-8BF4-23980A315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6381E-DB7C-47A5-8A7B-F741F603A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E7C78-2C24-4DE5-8A6C-5F4197AE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9CC956-8939-4EBE-ADFE-24A991C3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A103CC-A00E-4AF8-A2EA-C4D0F3DA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3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75724-8A56-4A45-9FD9-F5DC6DE3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062DB4-C07F-43E7-A6FE-F5FC44F40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6786F9-857B-4B6F-8B6D-7992553BD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EA7B19-3E62-41EE-B385-B8BA665C98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92E725-90DF-48BE-BC29-B0ACE37C0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CCB476-FDE9-45B0-8DBB-6AD3DEC8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016FDA-34AC-45BE-AD94-0497C53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542824-00BD-4F35-A6C1-71C224FB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3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6AB3C-BD6D-4D4E-A15D-DA87A419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8E14D2-40B1-49C1-863C-0A07C7195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6413B3-C001-43D7-8657-031153C9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F6C328-8565-4738-94CC-693FF8BC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27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501B6E-C683-4925-BE28-EA429609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A398DE-4D41-48FF-B319-40A56D542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418276-6B4D-48BA-9A38-760A49B5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40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1A562-F484-4F3F-B6CB-1D2C248E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EC343-C247-4BEF-BDBF-F91FAB72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51A498-4689-4912-A4B6-B87F4D616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8B651E-BFD6-4361-8C0A-C10C4A8C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D47DF5-0EC9-472A-8FC4-BC7FAEF2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C0B4B-3D45-4DE5-8DBD-EFEC406E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8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07281-24BC-455E-89E1-782D325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36A5C4-1234-436D-AA06-EBB2D4B58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9972BD-20AF-4DA1-B2E2-90C84044E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28FA8-6250-4B6C-846A-C61FE483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BB412F-F8C3-4E56-96B1-84CEDC3A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C9D83E-F248-4432-945D-79A4A250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A7241-60C7-44BB-AD28-B9EB8B5E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6723C-3FD3-4865-B757-12DE41171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2A9AF-0221-413C-A889-7B8C80770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4631-9D21-48D0-B717-20C46112B1C5}" type="datetimeFigureOut">
              <a:rPr lang="zh-CN" altLang="en-US" smtClean="0"/>
              <a:t>2023/11/22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8E554-AB7E-4BF0-B6AD-6FD476150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2C6358-6B13-4CBE-8BB7-E837CAB83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79320-1D6A-47FA-9FA2-95DD3712FF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4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53A22-7A07-44F5-B10F-A080EE27F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69231"/>
            <a:ext cx="12192000" cy="1766003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zh-CN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Optimizing ML Pipelines: An In-Depth Analysis of </a:t>
            </a:r>
            <a:br>
              <a:rPr lang="zh-CN" altLang="zh-CN" sz="3200" kern="100" dirty="0">
                <a:solidFill>
                  <a:schemeClr val="bg1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WindTunnel's</a:t>
            </a:r>
            <a:r>
              <a:rPr lang="en-US" altLang="zh-CN" sz="3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Methodology and Applications</a:t>
            </a:r>
            <a:endParaRPr lang="zh-CN" altLang="zh-CN" sz="3200" kern="100" dirty="0">
              <a:solidFill>
                <a:schemeClr val="bg1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05B762-38E8-63A0-D30B-88E46D1DC349}"/>
              </a:ext>
            </a:extLst>
          </p:cNvPr>
          <p:cNvSpPr txBox="1"/>
          <p:nvPr/>
        </p:nvSpPr>
        <p:spPr>
          <a:xfrm>
            <a:off x="9719991" y="4484432"/>
            <a:ext cx="2000955" cy="166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Yongshu Cui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 Zhao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Xiaolin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2023/11/20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C0BDD8-3351-1695-549E-A1A6B3335F7E}"/>
              </a:ext>
            </a:extLst>
          </p:cNvPr>
          <p:cNvSpPr txBox="1"/>
          <p:nvPr/>
        </p:nvSpPr>
        <p:spPr>
          <a:xfrm>
            <a:off x="3047011" y="4022767"/>
            <a:ext cx="609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Review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49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the Experiments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AA06D5-7B20-AB1F-CA13-E9D36CDEFA9D}"/>
              </a:ext>
            </a:extLst>
          </p:cNvPr>
          <p:cNvSpPr/>
          <p:nvPr/>
        </p:nvSpPr>
        <p:spPr bwMode="auto">
          <a:xfrm>
            <a:off x="4829552" y="1502483"/>
            <a:ext cx="7090890" cy="4524315"/>
          </a:xfrm>
          <a:prstGeom prst="rect">
            <a:avLst/>
          </a:prstGeom>
          <a:solidFill>
            <a:srgbClr val="EAF2FB"/>
          </a:solidFill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" sz="2400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Performance improvements achieved with </a:t>
            </a:r>
            <a:r>
              <a:rPr lang="en" sz="2400" b="0" i="0" u="none" strike="noStrike" dirty="0" err="1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WindTunnel</a:t>
            </a: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Impact of varying preprocessing schemas on model performance.</a:t>
            </a:r>
          </a:p>
          <a:p>
            <a:pPr marL="342900" indent="-342900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Benefits of comprehensive model translation and informed parameterization.</a:t>
            </a:r>
          </a:p>
          <a:p>
            <a:endParaRPr lang="en-US" sz="2400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pic>
        <p:nvPicPr>
          <p:cNvPr id="7170" name="Picture 2" descr="Generated by DALL·E">
            <a:extLst>
              <a:ext uri="{FF2B5EF4-FFF2-40B4-BE49-F238E27FC236}">
                <a16:creationId xmlns:a16="http://schemas.microsoft.com/office/drawing/2014/main" id="{C30904B6-AB3C-9DDB-6A0F-84D69C624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99" y="1502483"/>
            <a:ext cx="4320000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88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WindTunnel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useful in production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236621-8BCA-0948-D9A1-56BAC5110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56763" y="1666032"/>
            <a:ext cx="5807646" cy="41772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D5EA67-358C-E8C8-3C9B-4BDC3B1AA2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1585" y="1614910"/>
            <a:ext cx="5342489" cy="46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7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9AD9B-4FA5-6E10-81E6-D55805DF6B4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and Future Work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9F28B1-F2ED-6D73-394D-477FE8A373AF}"/>
              </a:ext>
            </a:extLst>
          </p:cNvPr>
          <p:cNvSpPr/>
          <p:nvPr/>
        </p:nvSpPr>
        <p:spPr bwMode="auto">
          <a:xfrm>
            <a:off x="1113142" y="2062684"/>
            <a:ext cx="6035804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Discuss the computational demands and challenges of </a:t>
            </a:r>
            <a:r>
              <a:rPr lang="en" sz="2400" b="0" i="0" u="none" strike="noStrike" dirty="0" err="1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WindTunnel</a:t>
            </a: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.</a:t>
            </a:r>
          </a:p>
          <a:p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Potential areas for future research and improvement.</a:t>
            </a:r>
          </a:p>
          <a:p>
            <a:endParaRPr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pic>
        <p:nvPicPr>
          <p:cNvPr id="8194" name="Picture 2" descr="Generated by DALL·E">
            <a:extLst>
              <a:ext uri="{FF2B5EF4-FFF2-40B4-BE49-F238E27FC236}">
                <a16:creationId xmlns:a16="http://schemas.microsoft.com/office/drawing/2014/main" id="{4F8DFB81-26A5-3DFC-A6E8-810CCD150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2" y="2062684"/>
            <a:ext cx="3046987" cy="304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69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A9F28B1-F2ED-6D73-394D-477FE8A373AF}"/>
              </a:ext>
            </a:extLst>
          </p:cNvPr>
          <p:cNvSpPr/>
          <p:nvPr/>
        </p:nvSpPr>
        <p:spPr bwMode="auto">
          <a:xfrm>
            <a:off x="180109" y="1094537"/>
            <a:ext cx="6431781" cy="5262979"/>
          </a:xfrm>
          <a:prstGeom prst="rect">
            <a:avLst/>
          </a:prstGeom>
          <a:solidFill>
            <a:srgbClr val="EAF2FB"/>
          </a:solidFill>
        </p:spPr>
        <p:txBody>
          <a:bodyPr vertOverflow="overflow" horzOverflow="overflow" vert="horz" wrap="square" lIns="91440" tIns="45720" rIns="91440" bIns="45720" numCol="1" rtlCol="0" fromWordArt="0" anchor="ctr" anchorCtr="0" forceAA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algn="ctr"/>
            <a:endParaRPr lang="en" sz="2400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Summary of </a:t>
            </a:r>
            <a:r>
              <a:rPr lang="en" sz="2400" b="0" i="0" u="none" strike="noStrike" dirty="0" err="1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WindTunnel's</a:t>
            </a: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impact on ML pipeline optimization.</a:t>
            </a:r>
          </a:p>
          <a:p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sz="2400" b="0" i="0" u="none" strike="noStrike" dirty="0">
                <a:solidFill>
                  <a:srgbClr val="1F1F1F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Its role in bridging the gap between classical ML and DNNs.</a:t>
            </a:r>
          </a:p>
          <a:p>
            <a:pPr algn="ctr"/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" sz="2400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lang="en"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endParaRPr sz="2400" b="0" i="0" u="none" strike="noStrike" dirty="0">
              <a:solidFill>
                <a:srgbClr val="1F1F1F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pic>
        <p:nvPicPr>
          <p:cNvPr id="9220" name="Picture 4" descr="Generated by DALL·E">
            <a:extLst>
              <a:ext uri="{FF2B5EF4-FFF2-40B4-BE49-F238E27FC236}">
                <a16:creationId xmlns:a16="http://schemas.microsoft.com/office/drawing/2014/main" id="{AA46DA0E-C02E-F85F-3D59-F19B44BC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90" y="1094537"/>
            <a:ext cx="5400000" cy="526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1F9AD9B-4FA5-6E10-81E6-D55805DF6B4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102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F189B-1882-17CB-FFC7-3B1C1BF81BCE}"/>
              </a:ext>
            </a:extLst>
          </p:cNvPr>
          <p:cNvSpPr txBox="1">
            <a:spLocks/>
          </p:cNvSpPr>
          <p:nvPr/>
        </p:nvSpPr>
        <p:spPr>
          <a:xfrm>
            <a:off x="0" y="2545998"/>
            <a:ext cx="12192000" cy="1766003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very much for watching !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6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E6B79-3EE1-11E8-C1BC-FE29C1B65355}"/>
              </a:ext>
            </a:extLst>
          </p:cNvPr>
          <p:cNvSpPr txBox="1"/>
          <p:nvPr/>
        </p:nvSpPr>
        <p:spPr>
          <a:xfrm>
            <a:off x="276440" y="2498837"/>
            <a:ext cx="55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machine learning pipelines and their importance in various fields.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traditional ML pipelines.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optimizing ML pipelines</a:t>
            </a:r>
          </a:p>
        </p:txBody>
      </p:sp>
      <p:pic>
        <p:nvPicPr>
          <p:cNvPr id="4102" name="Picture 6" descr="Generated by DALL·E">
            <a:extLst>
              <a:ext uri="{FF2B5EF4-FFF2-40B4-BE49-F238E27FC236}">
                <a16:creationId xmlns:a16="http://schemas.microsoft.com/office/drawing/2014/main" id="{EB56C30F-3D86-1995-811F-519D72B3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00" y="772999"/>
            <a:ext cx="6120000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27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WindTunnel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Proposed Solution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E6B79-3EE1-11E8-C1BC-FE29C1B65355}"/>
              </a:ext>
            </a:extLst>
          </p:cNvPr>
          <p:cNvSpPr txBox="1"/>
          <p:nvPr/>
        </p:nvSpPr>
        <p:spPr>
          <a:xfrm>
            <a:off x="725800" y="2459504"/>
            <a:ext cx="114474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the </a:t>
            </a:r>
            <a:r>
              <a:rPr lang="en" altLang="zh-CN" sz="2400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WindTunnel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ideas: Layered differentiable programming and differentiable pipeline connections.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achieving differentiable ML pipelines.</a:t>
            </a:r>
          </a:p>
        </p:txBody>
      </p:sp>
    </p:spTree>
    <p:extLst>
      <p:ext uri="{BB962C8B-B14F-4D97-AF65-F5344CB8AC3E}">
        <p14:creationId xmlns:p14="http://schemas.microsoft.com/office/powerpoint/2010/main" val="43361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E6B79-3EE1-11E8-C1BC-FE29C1B65355}"/>
              </a:ext>
            </a:extLst>
          </p:cNvPr>
          <p:cNvSpPr txBox="1"/>
          <p:nvPr/>
        </p:nvSpPr>
        <p:spPr>
          <a:xfrm>
            <a:off x="6189255" y="2191709"/>
            <a:ext cx="557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with classical ML pipelines.</a:t>
            </a:r>
            <a:r>
              <a:rPr lang="zh-CN" altLang="en-US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806C8B1F-6082-3774-DEFD-D230A080F16D}"/>
              </a:ext>
            </a:extLst>
          </p:cNvPr>
          <p:cNvSpPr txBox="1"/>
          <p:nvPr/>
        </p:nvSpPr>
        <p:spPr>
          <a:xfrm>
            <a:off x="6189255" y="4036724"/>
            <a:ext cx="4858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gap between ML and Deep Neural Networks (DNNs) in terms of optimization and training.</a:t>
            </a:r>
          </a:p>
        </p:txBody>
      </p:sp>
      <p:pic>
        <p:nvPicPr>
          <p:cNvPr id="6146" name="Picture 2" descr="Generated by DALL·E">
            <a:extLst>
              <a:ext uri="{FF2B5EF4-FFF2-40B4-BE49-F238E27FC236}">
                <a16:creationId xmlns:a16="http://schemas.microsoft.com/office/drawing/2014/main" id="{A313D485-0A86-966E-E3EF-A65B81E2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1" y="1064029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70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WindTunnel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E6B79-3EE1-11E8-C1BC-FE29C1B65355}"/>
              </a:ext>
            </a:extLst>
          </p:cNvPr>
          <p:cNvSpPr txBox="1"/>
          <p:nvPr/>
        </p:nvSpPr>
        <p:spPr>
          <a:xfrm>
            <a:off x="1070185" y="1942328"/>
            <a:ext cx="105825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ML pipeline components into neural network modules.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Differentiating between arithmetic and algorithmic operators.</a:t>
            </a:r>
          </a:p>
          <a:p>
            <a:pPr marL="342900" indent="-342900" algn="l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Fine-tuning process and global optimization </a:t>
            </a:r>
            <a:r>
              <a:rPr lang="en" altLang="zh-CN" sz="2400" b="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strategy.of</a:t>
            </a:r>
            <a:r>
              <a:rPr lang="en" altLang="zh-CN" sz="24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optimization and training.</a:t>
            </a:r>
          </a:p>
        </p:txBody>
      </p:sp>
      <p:sp>
        <p:nvSpPr>
          <p:cNvPr id="2" name="椭圆 4">
            <a:extLst>
              <a:ext uri="{FF2B5EF4-FFF2-40B4-BE49-F238E27FC236}">
                <a16:creationId xmlns:a16="http://schemas.microsoft.com/office/drawing/2014/main" id="{302BA8B5-BC92-685D-074F-C09B9DAFBA99}"/>
              </a:ext>
            </a:extLst>
          </p:cNvPr>
          <p:cNvSpPr/>
          <p:nvPr/>
        </p:nvSpPr>
        <p:spPr bwMode="auto">
          <a:xfrm>
            <a:off x="4780645" y="4892595"/>
            <a:ext cx="2359831" cy="995983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en-US" altLang="zh-CN"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C</a:t>
            </a:r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ompose </a:t>
            </a:r>
            <a:r>
              <a:rPr lang="en-US" altLang="zh-CN"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M</a:t>
            </a:r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odules</a:t>
            </a:r>
            <a:endParaRPr lang="zh-CN" sz="1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2DFB11D4-418A-778A-3E35-2DA5368E647F}"/>
              </a:ext>
            </a:extLst>
          </p:cNvPr>
          <p:cNvSpPr/>
          <p:nvPr/>
        </p:nvSpPr>
        <p:spPr bwMode="auto">
          <a:xfrm>
            <a:off x="1070185" y="4898289"/>
            <a:ext cx="2359831" cy="984594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Operators </a:t>
            </a:r>
            <a:r>
              <a:rPr lang="en-US" altLang="zh-CN"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T</a:t>
            </a:r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ranslation</a:t>
            </a:r>
            <a:endParaRPr lang="zh-CN" sz="1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4" name="椭圆 4">
            <a:extLst>
              <a:ext uri="{FF2B5EF4-FFF2-40B4-BE49-F238E27FC236}">
                <a16:creationId xmlns:a16="http://schemas.microsoft.com/office/drawing/2014/main" id="{C3EA36E4-CA94-B3F7-FCB9-77FA645C0A59}"/>
              </a:ext>
            </a:extLst>
          </p:cNvPr>
          <p:cNvSpPr/>
          <p:nvPr/>
        </p:nvSpPr>
        <p:spPr bwMode="auto">
          <a:xfrm>
            <a:off x="8545238" y="4892595"/>
            <a:ext cx="2359831" cy="995983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Fine-Tune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1933F09C-3EF6-8F37-CF2C-051D84CF58C3}"/>
              </a:ext>
            </a:extLst>
          </p:cNvPr>
          <p:cNvSpPr/>
          <p:nvPr/>
        </p:nvSpPr>
        <p:spPr bwMode="auto">
          <a:xfrm>
            <a:off x="3494058" y="5220228"/>
            <a:ext cx="1222546" cy="3407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AF54407C-A5B3-C073-C0A4-ACD9585893F8}"/>
              </a:ext>
            </a:extLst>
          </p:cNvPr>
          <p:cNvSpPr/>
          <p:nvPr/>
        </p:nvSpPr>
        <p:spPr bwMode="auto">
          <a:xfrm>
            <a:off x="7258651" y="5220228"/>
            <a:ext cx="1222546" cy="3407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231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WindTunnel's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currently support ML operators</a:t>
            </a:r>
          </a:p>
        </p:txBody>
      </p:sp>
      <p:sp>
        <p:nvSpPr>
          <p:cNvPr id="8" name="椭圆 4">
            <a:extLst>
              <a:ext uri="{FF2B5EF4-FFF2-40B4-BE49-F238E27FC236}">
                <a16:creationId xmlns:a16="http://schemas.microsoft.com/office/drawing/2014/main" id="{4127AB5B-4A44-BDA9-AE31-A7A902CD68AD}"/>
              </a:ext>
            </a:extLst>
          </p:cNvPr>
          <p:cNvSpPr/>
          <p:nvPr/>
        </p:nvSpPr>
        <p:spPr bwMode="auto">
          <a:xfrm>
            <a:off x="681767" y="1628407"/>
            <a:ext cx="2006567" cy="990603"/>
          </a:xfrm>
          <a:prstGeom prst="ellipse">
            <a:avLst/>
          </a:prstGeom>
          <a:solidFill>
            <a:srgbClr val="FF985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Linear models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0" name="椭圆 4">
            <a:extLst>
              <a:ext uri="{FF2B5EF4-FFF2-40B4-BE49-F238E27FC236}">
                <a16:creationId xmlns:a16="http://schemas.microsoft.com/office/drawing/2014/main" id="{6078FBBD-525E-BBED-0B80-2085E699A648}"/>
              </a:ext>
            </a:extLst>
          </p:cNvPr>
          <p:cNvSpPr/>
          <p:nvPr/>
        </p:nvSpPr>
        <p:spPr bwMode="auto">
          <a:xfrm>
            <a:off x="3592451" y="3418790"/>
            <a:ext cx="2006567" cy="990602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LDA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1" name="椭圆 4">
            <a:extLst>
              <a:ext uri="{FF2B5EF4-FFF2-40B4-BE49-F238E27FC236}">
                <a16:creationId xmlns:a16="http://schemas.microsoft.com/office/drawing/2014/main" id="{6F1CBE32-954A-5CDD-0AED-D6FA37856F7E}"/>
              </a:ext>
            </a:extLst>
          </p:cNvPr>
          <p:cNvSpPr/>
          <p:nvPr/>
        </p:nvSpPr>
        <p:spPr bwMode="auto">
          <a:xfrm>
            <a:off x="681767" y="3418790"/>
            <a:ext cx="2006567" cy="990602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PCA</a:t>
            </a:r>
          </a:p>
        </p:txBody>
      </p:sp>
      <p:sp>
        <p:nvSpPr>
          <p:cNvPr id="13" name="椭圆 4">
            <a:extLst>
              <a:ext uri="{FF2B5EF4-FFF2-40B4-BE49-F238E27FC236}">
                <a16:creationId xmlns:a16="http://schemas.microsoft.com/office/drawing/2014/main" id="{ABCE87A6-E8D2-A01F-83C1-3DD2A3B35095}"/>
              </a:ext>
            </a:extLst>
          </p:cNvPr>
          <p:cNvSpPr/>
          <p:nvPr/>
        </p:nvSpPr>
        <p:spPr bwMode="auto">
          <a:xfrm>
            <a:off x="6521722" y="3418790"/>
            <a:ext cx="2006567" cy="990602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Kmeans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4" name="椭圆 4">
            <a:extLst>
              <a:ext uri="{FF2B5EF4-FFF2-40B4-BE49-F238E27FC236}">
                <a16:creationId xmlns:a16="http://schemas.microsoft.com/office/drawing/2014/main" id="{C854A908-C040-EB22-1568-741AB02A1818}"/>
              </a:ext>
            </a:extLst>
          </p:cNvPr>
          <p:cNvSpPr/>
          <p:nvPr/>
        </p:nvSpPr>
        <p:spPr bwMode="auto">
          <a:xfrm>
            <a:off x="9535141" y="3418790"/>
            <a:ext cx="2006567" cy="990602"/>
          </a:xfrm>
          <a:prstGeom prst="ellipse">
            <a:avLst/>
          </a:prstGeom>
          <a:solidFill>
            <a:srgbClr val="1E88E5">
              <a:alpha val="100000"/>
            </a:srgb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naive bayes</a:t>
            </a:r>
          </a:p>
        </p:txBody>
      </p:sp>
      <p:sp>
        <p:nvSpPr>
          <p:cNvPr id="15" name="椭圆 4">
            <a:extLst>
              <a:ext uri="{FF2B5EF4-FFF2-40B4-BE49-F238E27FC236}">
                <a16:creationId xmlns:a16="http://schemas.microsoft.com/office/drawing/2014/main" id="{01F6EE36-7307-B2DF-62F0-27108C676961}"/>
              </a:ext>
            </a:extLst>
          </p:cNvPr>
          <p:cNvSpPr/>
          <p:nvPr/>
        </p:nvSpPr>
        <p:spPr bwMode="auto">
          <a:xfrm>
            <a:off x="6521722" y="1628407"/>
            <a:ext cx="2006567" cy="990602"/>
          </a:xfrm>
          <a:prstGeom prst="ellipse">
            <a:avLst/>
          </a:prstGeom>
          <a:solidFill>
            <a:srgbClr val="FF985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categorical encoders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6" name="椭圆 4">
            <a:extLst>
              <a:ext uri="{FF2B5EF4-FFF2-40B4-BE49-F238E27FC236}">
                <a16:creationId xmlns:a16="http://schemas.microsoft.com/office/drawing/2014/main" id="{68817EC8-987E-CEF3-7DC7-BEFB118814F1}"/>
              </a:ext>
            </a:extLst>
          </p:cNvPr>
          <p:cNvSpPr/>
          <p:nvPr/>
        </p:nvSpPr>
        <p:spPr bwMode="auto">
          <a:xfrm>
            <a:off x="9535141" y="1628407"/>
            <a:ext cx="2006567" cy="990602"/>
          </a:xfrm>
          <a:prstGeom prst="ellipse">
            <a:avLst/>
          </a:prstGeom>
          <a:solidFill>
            <a:srgbClr val="FF985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SVM</a:t>
            </a:r>
          </a:p>
        </p:txBody>
      </p:sp>
      <p:sp>
        <p:nvSpPr>
          <p:cNvPr id="17" name="椭圆 4">
            <a:extLst>
              <a:ext uri="{FF2B5EF4-FFF2-40B4-BE49-F238E27FC236}">
                <a16:creationId xmlns:a16="http://schemas.microsoft.com/office/drawing/2014/main" id="{7BFE1575-213A-8D51-A03D-D1A107DDB228}"/>
              </a:ext>
            </a:extLst>
          </p:cNvPr>
          <p:cNvSpPr/>
          <p:nvPr/>
        </p:nvSpPr>
        <p:spPr bwMode="auto">
          <a:xfrm>
            <a:off x="3592451" y="1628407"/>
            <a:ext cx="2006567" cy="990602"/>
          </a:xfrm>
          <a:prstGeom prst="ellipse">
            <a:avLst/>
          </a:prstGeom>
          <a:solidFill>
            <a:srgbClr val="FF985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 Normalizers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8" name="椭圆 4">
            <a:extLst>
              <a:ext uri="{FF2B5EF4-FFF2-40B4-BE49-F238E27FC236}">
                <a16:creationId xmlns:a16="http://schemas.microsoft.com/office/drawing/2014/main" id="{90220128-E846-6D68-BDDE-DA4830E1DD8D}"/>
              </a:ext>
            </a:extLst>
          </p:cNvPr>
          <p:cNvSpPr/>
          <p:nvPr/>
        </p:nvSpPr>
        <p:spPr bwMode="auto">
          <a:xfrm>
            <a:off x="681767" y="5104476"/>
            <a:ext cx="2006567" cy="990602"/>
          </a:xfrm>
          <a:prstGeom prst="ellipse">
            <a:avLst/>
          </a:prstGeom>
          <a:solidFill>
            <a:srgbClr val="1747E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random forest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9" name="椭圆 4">
            <a:extLst>
              <a:ext uri="{FF2B5EF4-FFF2-40B4-BE49-F238E27FC236}">
                <a16:creationId xmlns:a16="http://schemas.microsoft.com/office/drawing/2014/main" id="{3EDAC735-A98A-F893-5982-75C6E773FF79}"/>
              </a:ext>
            </a:extLst>
          </p:cNvPr>
          <p:cNvSpPr/>
          <p:nvPr/>
        </p:nvSpPr>
        <p:spPr bwMode="auto">
          <a:xfrm>
            <a:off x="3592451" y="5104476"/>
            <a:ext cx="2006567" cy="990602"/>
          </a:xfrm>
          <a:prstGeom prst="ellipse">
            <a:avLst/>
          </a:prstGeom>
          <a:solidFill>
            <a:srgbClr val="1747E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gradient boosting tress</a:t>
            </a:r>
          </a:p>
        </p:txBody>
      </p:sp>
      <p:sp>
        <p:nvSpPr>
          <p:cNvPr id="20" name="椭圆 4">
            <a:extLst>
              <a:ext uri="{FF2B5EF4-FFF2-40B4-BE49-F238E27FC236}">
                <a16:creationId xmlns:a16="http://schemas.microsoft.com/office/drawing/2014/main" id="{1F13C581-FFCE-8FC2-1701-376734711461}"/>
              </a:ext>
            </a:extLst>
          </p:cNvPr>
          <p:cNvSpPr/>
          <p:nvPr/>
        </p:nvSpPr>
        <p:spPr bwMode="auto">
          <a:xfrm>
            <a:off x="6521722" y="5104476"/>
            <a:ext cx="2006567" cy="990602"/>
          </a:xfrm>
          <a:prstGeom prst="ellipse">
            <a:avLst/>
          </a:prstGeom>
          <a:solidFill>
            <a:srgbClr val="1747E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matrix factorization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1" name="椭圆 4">
            <a:extLst>
              <a:ext uri="{FF2B5EF4-FFF2-40B4-BE49-F238E27FC236}">
                <a16:creationId xmlns:a16="http://schemas.microsoft.com/office/drawing/2014/main" id="{2316A1C1-F18D-59EE-DBA8-D17324F3B9C5}"/>
              </a:ext>
            </a:extLst>
          </p:cNvPr>
          <p:cNvSpPr/>
          <p:nvPr/>
        </p:nvSpPr>
        <p:spPr bwMode="auto">
          <a:xfrm>
            <a:off x="9441699" y="5104476"/>
            <a:ext cx="2193450" cy="990602"/>
          </a:xfrm>
          <a:prstGeom prst="ellipse">
            <a:avLst/>
          </a:prstGeom>
          <a:solidFill>
            <a:srgbClr val="1747ED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factorization machine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1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inside the Wind Tunnel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椭圆 4">
            <a:extLst>
              <a:ext uri="{FF2B5EF4-FFF2-40B4-BE49-F238E27FC236}">
                <a16:creationId xmlns:a16="http://schemas.microsoft.com/office/drawing/2014/main" id="{4484760C-D631-D31B-BD5F-C52A43E4C46A}"/>
              </a:ext>
            </a:extLst>
          </p:cNvPr>
          <p:cNvSpPr/>
          <p:nvPr/>
        </p:nvSpPr>
        <p:spPr bwMode="auto">
          <a:xfrm>
            <a:off x="5017496" y="5871622"/>
            <a:ext cx="2261072" cy="98637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en-US" altLang="zh-CN"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O</a:t>
            </a:r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verall performance</a:t>
            </a:r>
            <a:endParaRPr lang="zh-CN" sz="1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C9AA293-20D7-D0CE-E370-ECDAC272B832}"/>
              </a:ext>
            </a:extLst>
          </p:cNvPr>
          <p:cNvSpPr/>
          <p:nvPr/>
        </p:nvSpPr>
        <p:spPr bwMode="auto">
          <a:xfrm>
            <a:off x="1042681" y="1888666"/>
            <a:ext cx="3505199" cy="3505199"/>
          </a:xfrm>
          <a:prstGeom prst="ellipse">
            <a:avLst/>
          </a:prstGeom>
          <a:noFill/>
          <a:ln w="12700" cap="flat" cmpd="sng" algn="ctr">
            <a:solidFill>
              <a:srgbClr val="1E88E5">
                <a:alpha val="4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4DFB497-EF24-B46D-D76B-E3B1269BA9A5}"/>
              </a:ext>
            </a:extLst>
          </p:cNvPr>
          <p:cNvSpPr/>
          <p:nvPr/>
        </p:nvSpPr>
        <p:spPr bwMode="auto">
          <a:xfrm>
            <a:off x="1296877" y="2154451"/>
            <a:ext cx="3022600" cy="3022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 b="1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Experiments</a:t>
            </a:r>
            <a:endParaRPr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8E3E9A-62C1-5EAB-1083-54FC58591FF4}"/>
              </a:ext>
            </a:extLst>
          </p:cNvPr>
          <p:cNvSpPr/>
          <p:nvPr/>
        </p:nvSpPr>
        <p:spPr bwMode="auto">
          <a:xfrm>
            <a:off x="5179439" y="1025144"/>
            <a:ext cx="2261072" cy="986377"/>
          </a:xfrm>
          <a:prstGeom prst="ellipse">
            <a:avLst/>
          </a:prstGeom>
          <a:solidFill>
            <a:srgbClr val="DEA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dirty="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Experimental setup</a:t>
            </a:r>
            <a:endParaRPr lang="zh-CN" sz="1600" dirty="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0B3F6F-81EE-74DF-B0A5-7004FEF3B840}"/>
              </a:ext>
            </a:extLst>
          </p:cNvPr>
          <p:cNvSpPr/>
          <p:nvPr/>
        </p:nvSpPr>
        <p:spPr bwMode="auto">
          <a:xfrm>
            <a:off x="7564084" y="1122522"/>
            <a:ext cx="3793880" cy="35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b="1" dirty="0">
                <a:solidFill>
                  <a:srgbClr val="41464B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datasets :Flights,Avazu,Crtiteo</a:t>
            </a:r>
            <a:endParaRPr dirty="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42A51E-BCBA-7BFD-4139-427D63BD97DD}"/>
              </a:ext>
            </a:extLst>
          </p:cNvPr>
          <p:cNvSpPr/>
          <p:nvPr/>
        </p:nvSpPr>
        <p:spPr bwMode="auto">
          <a:xfrm>
            <a:off x="7564083" y="1621461"/>
            <a:ext cx="2914649" cy="357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2" name="椭圆 4">
            <a:extLst>
              <a:ext uri="{FF2B5EF4-FFF2-40B4-BE49-F238E27FC236}">
                <a16:creationId xmlns:a16="http://schemas.microsoft.com/office/drawing/2014/main" id="{9153EC0B-C178-BA91-6C07-0C8CFC61D9D3}"/>
              </a:ext>
            </a:extLst>
          </p:cNvPr>
          <p:cNvSpPr/>
          <p:nvPr/>
        </p:nvSpPr>
        <p:spPr bwMode="auto">
          <a:xfrm>
            <a:off x="6101160" y="2154451"/>
            <a:ext cx="2261072" cy="9863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Data pre-processing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2" name="椭圆 4">
            <a:extLst>
              <a:ext uri="{FF2B5EF4-FFF2-40B4-BE49-F238E27FC236}">
                <a16:creationId xmlns:a16="http://schemas.microsoft.com/office/drawing/2014/main" id="{4F96BA3B-5645-AE2E-6C44-9A2C6CE0F1D6}"/>
              </a:ext>
            </a:extLst>
          </p:cNvPr>
          <p:cNvSpPr/>
          <p:nvPr/>
        </p:nvSpPr>
        <p:spPr bwMode="auto">
          <a:xfrm>
            <a:off x="6153570" y="3478431"/>
            <a:ext cx="2261072" cy="9863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Baseline model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3" name="矩形 10">
            <a:extLst>
              <a:ext uri="{FF2B5EF4-FFF2-40B4-BE49-F238E27FC236}">
                <a16:creationId xmlns:a16="http://schemas.microsoft.com/office/drawing/2014/main" id="{9012B329-DB7F-E8E8-F6FB-85424FA81D06}"/>
              </a:ext>
            </a:extLst>
          </p:cNvPr>
          <p:cNvSpPr/>
          <p:nvPr/>
        </p:nvSpPr>
        <p:spPr bwMode="auto">
          <a:xfrm>
            <a:off x="8682821" y="2401065"/>
            <a:ext cx="3793881" cy="4944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b="1" dirty="0">
                <a:solidFill>
                  <a:srgbClr val="41464B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Three different pre-processing schemas</a:t>
            </a:r>
            <a:endParaRPr dirty="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82FB920B-22E5-D8D4-68FD-F4478640405E}"/>
              </a:ext>
            </a:extLst>
          </p:cNvPr>
          <p:cNvSpPr/>
          <p:nvPr/>
        </p:nvSpPr>
        <p:spPr bwMode="auto">
          <a:xfrm>
            <a:off x="8897354" y="3793053"/>
            <a:ext cx="2914649" cy="3571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b="1" dirty="0">
                <a:solidFill>
                  <a:srgbClr val="41464B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Three ML pipelines</a:t>
            </a:r>
            <a:endParaRPr dirty="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5" name="矩形 10">
            <a:extLst>
              <a:ext uri="{FF2B5EF4-FFF2-40B4-BE49-F238E27FC236}">
                <a16:creationId xmlns:a16="http://schemas.microsoft.com/office/drawing/2014/main" id="{B8B2DB76-3E9D-EDE4-8C38-D15D3B4101CB}"/>
              </a:ext>
            </a:extLst>
          </p:cNvPr>
          <p:cNvSpPr/>
          <p:nvPr/>
        </p:nvSpPr>
        <p:spPr bwMode="auto">
          <a:xfrm>
            <a:off x="7589832" y="6308620"/>
            <a:ext cx="2914649" cy="35713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b="1" dirty="0">
                <a:solidFill>
                  <a:srgbClr val="41464B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Metrics :AUC</a:t>
            </a:r>
            <a:endParaRPr dirty="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6" name="椭圆 4">
            <a:extLst>
              <a:ext uri="{FF2B5EF4-FFF2-40B4-BE49-F238E27FC236}">
                <a16:creationId xmlns:a16="http://schemas.microsoft.com/office/drawing/2014/main" id="{C5EC39FB-C0DE-4D18-CE11-16D87CB0B77E}"/>
              </a:ext>
            </a:extLst>
          </p:cNvPr>
          <p:cNvSpPr/>
          <p:nvPr/>
        </p:nvSpPr>
        <p:spPr bwMode="auto">
          <a:xfrm>
            <a:off x="5754692" y="4742989"/>
            <a:ext cx="2261072" cy="986377"/>
          </a:xfrm>
          <a:prstGeom prst="ellipse">
            <a:avLst/>
          </a:prstGeom>
          <a:solidFill>
            <a:srgbClr val="773695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sz="1600"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WindTunnel  version (baseline model )</a:t>
            </a:r>
            <a:endParaRPr lang="zh-CN" sz="1600"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7" name="矩形 10">
            <a:extLst>
              <a:ext uri="{FF2B5EF4-FFF2-40B4-BE49-F238E27FC236}">
                <a16:creationId xmlns:a16="http://schemas.microsoft.com/office/drawing/2014/main" id="{5341D6F7-D82F-F322-700D-C242D56C93AE}"/>
              </a:ext>
            </a:extLst>
          </p:cNvPr>
          <p:cNvSpPr/>
          <p:nvPr/>
        </p:nvSpPr>
        <p:spPr bwMode="auto">
          <a:xfrm>
            <a:off x="8362232" y="4988932"/>
            <a:ext cx="3888826" cy="4944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zh-CN" sz="1800" b="0" i="0" u="none" strike="noStrike" cap="none" spc="0">
                <a:solidFill>
                  <a:srgbClr val="FFFFFF"/>
                </a:solidFill>
                <a:latin typeface="Roboto Regular"/>
                <a:ea typeface="思源黑体 CN Regular"/>
                <a:cs typeface=""/>
              </a:defRPr>
            </a:pPr>
            <a:r>
              <a:rPr lang="zh-CN" b="1" dirty="0">
                <a:solidFill>
                  <a:srgbClr val="41464B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Wind Tunnel translate the  three pipelines above</a:t>
            </a:r>
            <a:endParaRPr dirty="0">
              <a:solidFill>
                <a:srgbClr val="41464B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A6CC6A69-0ED4-73A9-E0E8-C69E9E44984C}"/>
              </a:ext>
            </a:extLst>
          </p:cNvPr>
          <p:cNvSpPr>
            <a:spLocks noChangeAspect="1"/>
          </p:cNvSpPr>
          <p:nvPr/>
        </p:nvSpPr>
        <p:spPr bwMode="auto">
          <a:xfrm>
            <a:off x="124393" y="923265"/>
            <a:ext cx="5436000" cy="5436000"/>
          </a:xfrm>
          <a:custGeom>
            <a:avLst/>
            <a:gdLst>
              <a:gd name="connsiteX0" fmla="*/ 5188289 w 10376580"/>
              <a:gd name="connsiteY0" fmla="*/ 1861795 h 10376580"/>
              <a:gd name="connsiteX1" fmla="*/ 3208962 w 10376580"/>
              <a:gd name="connsiteY1" fmla="*/ 2681615 h 10376580"/>
              <a:gd name="connsiteX2" fmla="*/ 2682666 w 10376580"/>
              <a:gd name="connsiteY2" fmla="*/ 3208131 h 10376580"/>
              <a:gd name="connsiteX3" fmla="*/ 2682666 w 10376580"/>
              <a:gd name="connsiteY3" fmla="*/ 7168447 h 10376580"/>
              <a:gd name="connsiteX4" fmla="*/ 3208962 w 10376580"/>
              <a:gd name="connsiteY4" fmla="*/ 7694963 h 10376580"/>
              <a:gd name="connsiteX5" fmla="*/ 7167616 w 10376580"/>
              <a:gd name="connsiteY5" fmla="*/ 7694963 h 10376580"/>
              <a:gd name="connsiteX6" fmla="*/ 7693912 w 10376580"/>
              <a:gd name="connsiteY6" fmla="*/ 7168447 h 10376580"/>
              <a:gd name="connsiteX7" fmla="*/ 7693912 w 10376580"/>
              <a:gd name="connsiteY7" fmla="*/ 3208131 h 10376580"/>
              <a:gd name="connsiteX8" fmla="*/ 7167616 w 10376580"/>
              <a:gd name="connsiteY8" fmla="*/ 2681615 h 10376580"/>
              <a:gd name="connsiteX9" fmla="*/ 5188289 w 10376580"/>
              <a:gd name="connsiteY9" fmla="*/ 1861795 h 10376580"/>
              <a:gd name="connsiteX10" fmla="*/ 5188290 w 10376580"/>
              <a:gd name="connsiteY10" fmla="*/ 0 h 10376580"/>
              <a:gd name="connsiteX11" fmla="*/ 10376580 w 10376580"/>
              <a:gd name="connsiteY11" fmla="*/ 5188290 h 10376580"/>
              <a:gd name="connsiteX12" fmla="*/ 5188290 w 10376580"/>
              <a:gd name="connsiteY12" fmla="*/ 10376580 h 10376580"/>
              <a:gd name="connsiteX13" fmla="*/ 0 w 10376580"/>
              <a:gd name="connsiteY13" fmla="*/ 5188290 h 10376580"/>
              <a:gd name="connsiteX14" fmla="*/ 5188290 w 10376580"/>
              <a:gd name="connsiteY14" fmla="*/ 0 h 1037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76580" h="10376580">
                <a:moveTo>
                  <a:pt x="5188289" y="1861795"/>
                </a:moveTo>
                <a:cubicBezTo>
                  <a:pt x="4471784" y="1861795"/>
                  <a:pt x="3755279" y="2135069"/>
                  <a:pt x="3208962" y="2681615"/>
                </a:cubicBezTo>
                <a:cubicBezTo>
                  <a:pt x="3208962" y="2681615"/>
                  <a:pt x="3208962" y="2681615"/>
                  <a:pt x="2682666" y="3208131"/>
                </a:cubicBezTo>
                <a:cubicBezTo>
                  <a:pt x="1590032" y="4301224"/>
                  <a:pt x="1590032" y="6075354"/>
                  <a:pt x="2682666" y="7168447"/>
                </a:cubicBezTo>
                <a:cubicBezTo>
                  <a:pt x="2682666" y="7168447"/>
                  <a:pt x="2682666" y="7168447"/>
                  <a:pt x="3208962" y="7694963"/>
                </a:cubicBezTo>
                <a:cubicBezTo>
                  <a:pt x="4301596" y="8788056"/>
                  <a:pt x="6074982" y="8788056"/>
                  <a:pt x="7167616" y="7694963"/>
                </a:cubicBezTo>
                <a:cubicBezTo>
                  <a:pt x="7167616" y="7694963"/>
                  <a:pt x="7167616" y="7694963"/>
                  <a:pt x="7693912" y="7168447"/>
                </a:cubicBezTo>
                <a:cubicBezTo>
                  <a:pt x="8786546" y="6075354"/>
                  <a:pt x="8786546" y="4301224"/>
                  <a:pt x="7693912" y="3208131"/>
                </a:cubicBezTo>
                <a:cubicBezTo>
                  <a:pt x="7693912" y="3208131"/>
                  <a:pt x="7693912" y="3208131"/>
                  <a:pt x="7167616" y="2681615"/>
                </a:cubicBezTo>
                <a:cubicBezTo>
                  <a:pt x="6621299" y="2135069"/>
                  <a:pt x="5904794" y="1861795"/>
                  <a:pt x="5188289" y="1861795"/>
                </a:cubicBezTo>
                <a:close/>
                <a:moveTo>
                  <a:pt x="5188290" y="0"/>
                </a:moveTo>
                <a:cubicBezTo>
                  <a:pt x="8053703" y="0"/>
                  <a:pt x="10376580" y="2322877"/>
                  <a:pt x="10376580" y="5188290"/>
                </a:cubicBezTo>
                <a:cubicBezTo>
                  <a:pt x="10376580" y="8053703"/>
                  <a:pt x="8053703" y="10376580"/>
                  <a:pt x="5188290" y="10376580"/>
                </a:cubicBezTo>
                <a:cubicBezTo>
                  <a:pt x="2322877" y="10376580"/>
                  <a:pt x="0" y="8053703"/>
                  <a:pt x="0" y="5188290"/>
                </a:cubicBezTo>
                <a:cubicBezTo>
                  <a:pt x="0" y="2322877"/>
                  <a:pt x="2322877" y="0"/>
                  <a:pt x="518829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 dirty="0">
              <a:solidFill>
                <a:srgbClr val="172144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18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6" dur="1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374325-B282-2468-AD31-FB464E270FA4}"/>
              </a:ext>
            </a:extLst>
          </p:cNvPr>
          <p:cNvSpPr/>
          <p:nvPr/>
        </p:nvSpPr>
        <p:spPr bwMode="auto">
          <a:xfrm>
            <a:off x="7961913" y="1765300"/>
            <a:ext cx="3005137" cy="1663700"/>
          </a:xfrm>
          <a:prstGeom prst="rect">
            <a:avLst/>
          </a:prstGeom>
          <a:solidFill>
            <a:srgbClr val="EE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6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Avazu dataset on Kaggle is used for click-through rate prediction in online advertising.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A3A9F1-3041-DAE3-0184-12A167CA1E79}"/>
              </a:ext>
            </a:extLst>
          </p:cNvPr>
          <p:cNvSpPr/>
          <p:nvPr/>
        </p:nvSpPr>
        <p:spPr bwMode="auto">
          <a:xfrm>
            <a:off x="7446524" y="4023476"/>
            <a:ext cx="3005136" cy="1663700"/>
          </a:xfrm>
          <a:prstGeom prst="rect">
            <a:avLst/>
          </a:prstGeom>
          <a:solidFill>
            <a:srgbClr val="EE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For Flight,64.8% /35.2%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For Avazu,90%/10%</a:t>
            </a: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For Criteo,90%/10%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D44D99-9E86-596C-4AAF-66EDAE7772AE}"/>
              </a:ext>
            </a:extLst>
          </p:cNvPr>
          <p:cNvSpPr/>
          <p:nvPr/>
        </p:nvSpPr>
        <p:spPr bwMode="auto">
          <a:xfrm>
            <a:off x="2277474" y="4023476"/>
            <a:ext cx="2964128" cy="1663700"/>
          </a:xfrm>
          <a:prstGeom prst="rect">
            <a:avLst/>
          </a:prstGeom>
          <a:solidFill>
            <a:srgbClr val="EE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Criteo's Kaggle dataset is designed for predicting ad click-through rates based on user features.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1DFF61-9F8E-DA0B-0829-76D9FBB9D3E3}"/>
              </a:ext>
            </a:extLst>
          </p:cNvPr>
          <p:cNvSpPr/>
          <p:nvPr/>
        </p:nvSpPr>
        <p:spPr bwMode="auto">
          <a:xfrm>
            <a:off x="1224950" y="2001174"/>
            <a:ext cx="1350729" cy="1219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Flight</a:t>
            </a:r>
            <a:endParaRPr sz="2400" dirty="0">
              <a:solidFill>
                <a:srgbClr val="0070C0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48ED7A-CA38-D9DB-E4DA-131ED964A9EC}"/>
              </a:ext>
            </a:extLst>
          </p:cNvPr>
          <p:cNvSpPr/>
          <p:nvPr/>
        </p:nvSpPr>
        <p:spPr bwMode="auto">
          <a:xfrm>
            <a:off x="6506308" y="1987550"/>
            <a:ext cx="1375262" cy="1219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400" b="0" i="0" u="none" strike="noStrike" dirty="0" err="1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Avazu</a:t>
            </a:r>
            <a:endParaRPr sz="2400" dirty="0">
              <a:solidFill>
                <a:srgbClr val="0070C0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A9433FE-FF06-6CE0-7DCA-642A7AC0461F}"/>
              </a:ext>
            </a:extLst>
          </p:cNvPr>
          <p:cNvSpPr/>
          <p:nvPr/>
        </p:nvSpPr>
        <p:spPr bwMode="auto">
          <a:xfrm>
            <a:off x="6146981" y="4245726"/>
            <a:ext cx="1219200" cy="1219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T</a:t>
            </a:r>
            <a:r>
              <a:rPr 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rain/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T</a:t>
            </a:r>
            <a:r>
              <a:rPr 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est</a:t>
            </a:r>
            <a:endParaRPr sz="2400" dirty="0">
              <a:solidFill>
                <a:srgbClr val="0070C0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2D31AAF-8B48-EA10-D9B8-6E58160670AE}"/>
              </a:ext>
            </a:extLst>
          </p:cNvPr>
          <p:cNvSpPr/>
          <p:nvPr/>
        </p:nvSpPr>
        <p:spPr bwMode="auto">
          <a:xfrm>
            <a:off x="980752" y="4245726"/>
            <a:ext cx="1335999" cy="1219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>
                <a:solidFill>
                  <a:srgbClr val="0070C0"/>
                </a:solidFill>
                <a:latin typeface="Times New Roman" panose="02020603050405020304" pitchFamily="18" charset="0"/>
                <a:ea typeface="SimHei"/>
                <a:cs typeface="Times New Roman" panose="02020603050405020304" pitchFamily="18" charset="0"/>
              </a:rPr>
              <a:t>Criteo</a:t>
            </a:r>
            <a:endParaRPr sz="2400">
              <a:solidFill>
                <a:srgbClr val="0070C0"/>
              </a:solidFill>
              <a:latin typeface="Times New Roman" panose="02020603050405020304" pitchFamily="18" charset="0"/>
              <a:ea typeface="SimHei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B062C8-E2A8-5E52-6204-B25D085AB945}"/>
              </a:ext>
            </a:extLst>
          </p:cNvPr>
          <p:cNvSpPr/>
          <p:nvPr/>
        </p:nvSpPr>
        <p:spPr bwMode="auto">
          <a:xfrm>
            <a:off x="2748024" y="1765300"/>
            <a:ext cx="2964128" cy="1663700"/>
          </a:xfrm>
          <a:prstGeom prst="rect">
            <a:avLst/>
          </a:prstGeom>
          <a:solidFill>
            <a:srgbClr val="EEF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6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PingFang SC"/>
                <a:cs typeface="Times New Roman" panose="02020603050405020304" pitchFamily="18" charset="0"/>
              </a:rPr>
              <a:t>Flight dataset is utilized to forecast if a planned flight will experience a delay of 15 minutes or more</a:t>
            </a:r>
          </a:p>
        </p:txBody>
      </p:sp>
    </p:spTree>
    <p:extLst>
      <p:ext uri="{BB962C8B-B14F-4D97-AF65-F5344CB8AC3E}">
        <p14:creationId xmlns:p14="http://schemas.microsoft.com/office/powerpoint/2010/main" val="165508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56C9E8-925E-424A-90FF-9FA8426F0F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72998"/>
          </a:xfrm>
          <a:prstGeom prst="rect">
            <a:avLst/>
          </a:prstGeom>
          <a:solidFill>
            <a:srgbClr val="0070C0"/>
          </a:solidFill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2A699-3591-8052-347B-A81B8250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8" y="1372683"/>
            <a:ext cx="5274310" cy="1721485"/>
          </a:xfrm>
          <a:prstGeom prst="rect">
            <a:avLst/>
          </a:prstGeom>
          <a:ln w="12700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6DEB43-76E6-D2D5-BC16-9161C1BDF3A4}"/>
              </a:ext>
            </a:extLst>
          </p:cNvPr>
          <p:cNvSpPr txBox="1"/>
          <p:nvPr/>
        </p:nvSpPr>
        <p:spPr>
          <a:xfrm>
            <a:off x="5869353" y="1448595"/>
            <a:ext cx="61194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Overall performance comparison</a:t>
            </a:r>
            <a:endParaRPr lang="zh-CN" altLang="zh-CN" sz="2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report AUC on test split following the previous work [24]. ML is the original ML pipeline, while W.T. is for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WindTunnel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PreX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means different preprocessing schemes, and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PipeX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denotes different ML pipelines. The best result is marked bold.</a:t>
            </a:r>
            <a:endParaRPr lang="zh-CN" altLang="zh-CN" sz="2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图片 1">
            <a:extLst>
              <a:ext uri="{FF2B5EF4-FFF2-40B4-BE49-F238E27FC236}">
                <a16:creationId xmlns:a16="http://schemas.microsoft.com/office/drawing/2014/main" id="{CF7E45CD-18A7-2129-2D90-604BC402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8" y="3848099"/>
            <a:ext cx="315341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914093573">
            <a:extLst>
              <a:ext uri="{FF2B5EF4-FFF2-40B4-BE49-F238E27FC236}">
                <a16:creationId xmlns:a16="http://schemas.microsoft.com/office/drawing/2014/main" id="{37B00C73-1D46-9400-0FEA-1A663F31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549" y="3832073"/>
            <a:ext cx="371848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521A9718-86A5-F714-9F31-3548D9DFF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93" y="5531414"/>
            <a:ext cx="3181993" cy="84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AUC of the Criteo dataset using different translation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scopes.  AUC of the Criteo dataset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using different translation scopes.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A5192FB-1A83-7F0F-A84E-CAEA9632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549" y="5703524"/>
            <a:ext cx="36600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AUC of the Criteo dataset using different parameter initialization regimes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2BF85563-E7A6-EB33-B37C-ACD4AD481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392" y="3848099"/>
            <a:ext cx="3246545" cy="1440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5B0734C-5FCB-4ACC-AD7B-D89C96C6EC35}"/>
              </a:ext>
            </a:extLst>
          </p:cNvPr>
          <p:cNvSpPr txBox="1"/>
          <p:nvPr/>
        </p:nvSpPr>
        <p:spPr>
          <a:xfrm>
            <a:off x="8454391" y="5549464"/>
            <a:ext cx="3246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AUC of the Criteo dataset using different GBDT parametrization levels and dataset sizes </a:t>
            </a:r>
          </a:p>
          <a:p>
            <a:pPr algn="ctr"/>
            <a:r>
              <a:rPr lang="en-US" altLang="zh-CN" sz="1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(1%, 10%, 100%).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b="1" kern="0" dirty="0">
                <a:solidFill>
                  <a:srgbClr val="494949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5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510</Words>
  <Application>Microsoft Macintosh PowerPoint</Application>
  <PresentationFormat>宽屏</PresentationFormat>
  <Paragraphs>104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DengXian</vt:lpstr>
      <vt:lpstr>DengXian</vt:lpstr>
      <vt:lpstr>等线 Light</vt:lpstr>
      <vt:lpstr>Arial</vt:lpstr>
      <vt:lpstr>Calibri</vt:lpstr>
      <vt:lpstr>Times New Roman</vt:lpstr>
      <vt:lpstr>Wingdings</vt:lpstr>
      <vt:lpstr>Office 主题​​</vt:lpstr>
      <vt:lpstr>Optimizing ML Pipelines: An In-Depth Analysis of  WindTunnel's Methodology and Applications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Huixiu JIANG</dc:creator>
  <cp:lastModifiedBy>Yongshu Cui</cp:lastModifiedBy>
  <cp:revision>420</cp:revision>
  <dcterms:created xsi:type="dcterms:W3CDTF">2023-01-04T15:27:23Z</dcterms:created>
  <dcterms:modified xsi:type="dcterms:W3CDTF">2023-11-22T14:24:29Z</dcterms:modified>
</cp:coreProperties>
</file>